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170"/>
    <a:srgbClr val="56ACCA"/>
    <a:srgbClr val="9F1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48FDB-17AD-44DC-950C-C75B921A23F6}" type="doc">
      <dgm:prSet loTypeId="urn:microsoft.com/office/officeart/2005/8/layout/architecture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0F07CAE-DBA2-4D3A-B767-FB54A50478BA}">
      <dgm:prSet phldrT="[Text]"/>
      <dgm:spPr/>
      <dgm:t>
        <a:bodyPr/>
        <a:lstStyle/>
        <a:p>
          <a:r>
            <a:rPr lang="en-IN" b="0" dirty="0"/>
            <a:t>Exploding</a:t>
          </a:r>
          <a:r>
            <a:rPr lang="en-IN" b="0" baseline="0" dirty="0"/>
            <a:t> Lakes</a:t>
          </a:r>
          <a:endParaRPr lang="en-IN" b="0" dirty="0"/>
        </a:p>
      </dgm:t>
    </dgm:pt>
    <dgm:pt modelId="{D527C3BE-4AFC-4225-9D71-4C123F629A34}" type="parTrans" cxnId="{EBB98CAC-B9FA-4E9F-855A-83D0FC520F12}">
      <dgm:prSet/>
      <dgm:spPr/>
      <dgm:t>
        <a:bodyPr/>
        <a:lstStyle/>
        <a:p>
          <a:endParaRPr lang="en-IN"/>
        </a:p>
      </dgm:t>
    </dgm:pt>
    <dgm:pt modelId="{79A8C0BF-4086-49FD-8D7B-262FF482FC59}" type="sibTrans" cxnId="{EBB98CAC-B9FA-4E9F-855A-83D0FC520F12}">
      <dgm:prSet/>
      <dgm:spPr/>
      <dgm:t>
        <a:bodyPr/>
        <a:lstStyle/>
        <a:p>
          <a:endParaRPr lang="en-IN"/>
        </a:p>
      </dgm:t>
    </dgm:pt>
    <dgm:pt modelId="{BD58407B-D078-4B5B-9527-D4373DDFEA69}">
      <dgm:prSet phldrT="[Text]"/>
      <dgm:spPr/>
      <dgm:t>
        <a:bodyPr/>
        <a:lstStyle/>
        <a:p>
          <a:r>
            <a:rPr lang="en-IN" dirty="0"/>
            <a:t>Body Heat</a:t>
          </a:r>
        </a:p>
      </dgm:t>
    </dgm:pt>
    <dgm:pt modelId="{44469337-9D1B-42E2-8903-78824295ECE1}" type="parTrans" cxnId="{D429C72C-3D67-4CA3-A3EC-0149543A9983}">
      <dgm:prSet/>
      <dgm:spPr/>
      <dgm:t>
        <a:bodyPr/>
        <a:lstStyle/>
        <a:p>
          <a:endParaRPr lang="en-IN"/>
        </a:p>
      </dgm:t>
    </dgm:pt>
    <dgm:pt modelId="{01BACF7C-6F92-4EB8-ABC2-82D9A348A88B}" type="sibTrans" cxnId="{D429C72C-3D67-4CA3-A3EC-0149543A9983}">
      <dgm:prSet/>
      <dgm:spPr/>
      <dgm:t>
        <a:bodyPr/>
        <a:lstStyle/>
        <a:p>
          <a:endParaRPr lang="en-IN"/>
        </a:p>
      </dgm:t>
    </dgm:pt>
    <dgm:pt modelId="{879A4D9A-D344-4B75-9FCF-B4F313F4EB07}">
      <dgm:prSet phldrT="[Text]"/>
      <dgm:spPr/>
      <dgm:t>
        <a:bodyPr/>
        <a:lstStyle/>
        <a:p>
          <a:r>
            <a:rPr lang="en-IN" b="1" dirty="0"/>
            <a:t>Carbon Nanotubes</a:t>
          </a:r>
          <a:endParaRPr lang="en-IN" dirty="0"/>
        </a:p>
      </dgm:t>
    </dgm:pt>
    <dgm:pt modelId="{CAEC7FF2-0C31-4445-B303-5C1269175A2D}" type="parTrans" cxnId="{53E47F6E-4012-4672-B134-D6CB40432AD6}">
      <dgm:prSet/>
      <dgm:spPr/>
      <dgm:t>
        <a:bodyPr/>
        <a:lstStyle/>
        <a:p>
          <a:endParaRPr lang="en-IN"/>
        </a:p>
      </dgm:t>
    </dgm:pt>
    <dgm:pt modelId="{D3F91BB9-DFA1-47DC-9563-CC87FC234D82}" type="sibTrans" cxnId="{53E47F6E-4012-4672-B134-D6CB40432AD6}">
      <dgm:prSet/>
      <dgm:spPr/>
      <dgm:t>
        <a:bodyPr/>
        <a:lstStyle/>
        <a:p>
          <a:endParaRPr lang="en-IN"/>
        </a:p>
      </dgm:t>
    </dgm:pt>
    <dgm:pt modelId="{ADA3E1C4-D426-4AE5-9B82-38A3AD4A62FA}">
      <dgm:prSet phldrT="[Text]"/>
      <dgm:spPr/>
      <dgm:t>
        <a:bodyPr/>
        <a:lstStyle/>
        <a:p>
          <a:r>
            <a:rPr lang="en-IN" b="1" dirty="0"/>
            <a:t>Jellyfish</a:t>
          </a:r>
          <a:endParaRPr lang="en-IN" dirty="0"/>
        </a:p>
      </dgm:t>
    </dgm:pt>
    <dgm:pt modelId="{421B0F73-40F6-4404-8779-82397C246278}" type="parTrans" cxnId="{D1A14711-48FA-4569-A8EB-9AB03B12DE29}">
      <dgm:prSet/>
      <dgm:spPr/>
      <dgm:t>
        <a:bodyPr/>
        <a:lstStyle/>
        <a:p>
          <a:endParaRPr lang="en-IN"/>
        </a:p>
      </dgm:t>
    </dgm:pt>
    <dgm:pt modelId="{9CEBCAAF-B6BB-4C06-8647-9CA91FCA5F59}" type="sibTrans" cxnId="{D1A14711-48FA-4569-A8EB-9AB03B12DE29}">
      <dgm:prSet/>
      <dgm:spPr/>
      <dgm:t>
        <a:bodyPr/>
        <a:lstStyle/>
        <a:p>
          <a:endParaRPr lang="en-IN"/>
        </a:p>
      </dgm:t>
    </dgm:pt>
    <dgm:pt modelId="{141ADE92-BDBB-4180-8EBC-FF417E381F83}">
      <dgm:prSet phldrT="[Text]"/>
      <dgm:spPr/>
      <dgm:t>
        <a:bodyPr/>
        <a:lstStyle/>
        <a:p>
          <a:r>
            <a:rPr lang="en-IN" dirty="0"/>
            <a:t>Solar Wind</a:t>
          </a:r>
        </a:p>
      </dgm:t>
    </dgm:pt>
    <dgm:pt modelId="{F6B2A79B-0E82-4F3B-BA5C-6F224192D67B}" type="parTrans" cxnId="{30E47B1A-0AF2-4A53-9251-D834EBEA2A25}">
      <dgm:prSet/>
      <dgm:spPr/>
      <dgm:t>
        <a:bodyPr/>
        <a:lstStyle/>
        <a:p>
          <a:endParaRPr lang="en-IN"/>
        </a:p>
      </dgm:t>
    </dgm:pt>
    <dgm:pt modelId="{C6BC48C4-6624-4533-9BEB-BDC0681C3C22}" type="sibTrans" cxnId="{30E47B1A-0AF2-4A53-9251-D834EBEA2A25}">
      <dgm:prSet/>
      <dgm:spPr/>
      <dgm:t>
        <a:bodyPr/>
        <a:lstStyle/>
        <a:p>
          <a:endParaRPr lang="en-IN"/>
        </a:p>
      </dgm:t>
    </dgm:pt>
    <dgm:pt modelId="{7BFAEFDF-8A66-4681-AC46-A9D421735740}">
      <dgm:prSet phldrT="[Text]"/>
      <dgm:spPr/>
      <dgm:t>
        <a:bodyPr/>
        <a:lstStyle/>
        <a:p>
          <a:r>
            <a:rPr lang="en-IN" b="1" dirty="0"/>
            <a:t>Sludge</a:t>
          </a:r>
          <a:endParaRPr lang="en-IN" dirty="0"/>
        </a:p>
      </dgm:t>
    </dgm:pt>
    <dgm:pt modelId="{8C156017-2199-4EAD-9DC9-BC7B96CF06B5}" type="parTrans" cxnId="{31021185-12CB-47A5-8978-D5070A3EE55E}">
      <dgm:prSet/>
      <dgm:spPr/>
      <dgm:t>
        <a:bodyPr/>
        <a:lstStyle/>
        <a:p>
          <a:endParaRPr lang="en-IN"/>
        </a:p>
      </dgm:t>
    </dgm:pt>
    <dgm:pt modelId="{64D415E0-0C4D-47D7-A9F1-3F9007AEE54D}" type="sibTrans" cxnId="{31021185-12CB-47A5-8978-D5070A3EE55E}">
      <dgm:prSet/>
      <dgm:spPr/>
      <dgm:t>
        <a:bodyPr/>
        <a:lstStyle/>
        <a:p>
          <a:endParaRPr lang="en-IN"/>
        </a:p>
      </dgm:t>
    </dgm:pt>
    <dgm:pt modelId="{BC341D27-070D-4DD6-92B4-3B15EBAD4D5D}" type="pres">
      <dgm:prSet presAssocID="{17048FDB-17AD-44DC-950C-C75B921A23F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46D911-A937-4871-AC09-AAB685152506}" type="pres">
      <dgm:prSet presAssocID="{D0F07CAE-DBA2-4D3A-B767-FB54A50478BA}" presName="vertOne" presStyleCnt="0"/>
      <dgm:spPr/>
    </dgm:pt>
    <dgm:pt modelId="{0350E657-12F9-4254-BEDD-C49D43B53837}" type="pres">
      <dgm:prSet presAssocID="{D0F07CAE-DBA2-4D3A-B767-FB54A50478BA}" presName="txOne" presStyleLbl="node0" presStyleIdx="0" presStyleCnt="1" custScaleX="62841" custLinFactNeighborX="-18437" custLinFactNeighborY="10794">
        <dgm:presLayoutVars>
          <dgm:chPref val="3"/>
        </dgm:presLayoutVars>
      </dgm:prSet>
      <dgm:spPr/>
    </dgm:pt>
    <dgm:pt modelId="{EF8F8D38-4B2E-40D3-B874-01009C3ABF79}" type="pres">
      <dgm:prSet presAssocID="{D0F07CAE-DBA2-4D3A-B767-FB54A50478BA}" presName="parTransOne" presStyleCnt="0"/>
      <dgm:spPr/>
    </dgm:pt>
    <dgm:pt modelId="{56EBFDF5-B565-48EF-A968-58D97CA49E69}" type="pres">
      <dgm:prSet presAssocID="{D0F07CAE-DBA2-4D3A-B767-FB54A50478BA}" presName="horzOne" presStyleCnt="0"/>
      <dgm:spPr/>
    </dgm:pt>
    <dgm:pt modelId="{99D4EE14-2242-4FAC-8DFE-FF3843AACFFB}" type="pres">
      <dgm:prSet presAssocID="{BD58407B-D078-4B5B-9527-D4373DDFEA69}" presName="vertTwo" presStyleCnt="0"/>
      <dgm:spPr/>
    </dgm:pt>
    <dgm:pt modelId="{9DDB5D46-CAF6-4B54-B08C-ADCBFE0377F0}" type="pres">
      <dgm:prSet presAssocID="{BD58407B-D078-4B5B-9527-D4373DDFEA69}" presName="txTwo" presStyleLbl="node2" presStyleIdx="0" presStyleCnt="2" custScaleX="43775" custLinFactNeighborX="-29394" custLinFactNeighborY="10481">
        <dgm:presLayoutVars>
          <dgm:chPref val="3"/>
        </dgm:presLayoutVars>
      </dgm:prSet>
      <dgm:spPr/>
    </dgm:pt>
    <dgm:pt modelId="{96FCD638-C2DF-4040-8D26-847F1CDA10A8}" type="pres">
      <dgm:prSet presAssocID="{BD58407B-D078-4B5B-9527-D4373DDFEA69}" presName="parTransTwo" presStyleCnt="0"/>
      <dgm:spPr/>
    </dgm:pt>
    <dgm:pt modelId="{BA5268E2-135F-44F0-9DD4-49F10004E908}" type="pres">
      <dgm:prSet presAssocID="{BD58407B-D078-4B5B-9527-D4373DDFEA69}" presName="horzTwo" presStyleCnt="0"/>
      <dgm:spPr/>
    </dgm:pt>
    <dgm:pt modelId="{78E54734-412B-472E-936F-38E9CE1EEA77}" type="pres">
      <dgm:prSet presAssocID="{879A4D9A-D344-4B75-9FCF-B4F313F4EB07}" presName="vertThree" presStyleCnt="0"/>
      <dgm:spPr/>
    </dgm:pt>
    <dgm:pt modelId="{B09F2CB2-9DCF-48FE-8D0C-1B9F2E185133}" type="pres">
      <dgm:prSet presAssocID="{879A4D9A-D344-4B75-9FCF-B4F313F4EB07}" presName="txThree" presStyleLbl="node3" presStyleIdx="0" presStyleCnt="3" custLinFactNeighborX="597" custLinFactNeighborY="1253">
        <dgm:presLayoutVars>
          <dgm:chPref val="3"/>
        </dgm:presLayoutVars>
      </dgm:prSet>
      <dgm:spPr/>
    </dgm:pt>
    <dgm:pt modelId="{CB18C126-C610-49C7-88AD-DE67B1C2D777}" type="pres">
      <dgm:prSet presAssocID="{879A4D9A-D344-4B75-9FCF-B4F313F4EB07}" presName="horzThree" presStyleCnt="0"/>
      <dgm:spPr/>
    </dgm:pt>
    <dgm:pt modelId="{A83CB925-69EE-4937-99BC-46C42376E4B7}" type="pres">
      <dgm:prSet presAssocID="{D3F91BB9-DFA1-47DC-9563-CC87FC234D82}" presName="sibSpaceThree" presStyleCnt="0"/>
      <dgm:spPr/>
    </dgm:pt>
    <dgm:pt modelId="{B937C936-F99E-46AA-9779-3EFA87B02171}" type="pres">
      <dgm:prSet presAssocID="{ADA3E1C4-D426-4AE5-9B82-38A3AD4A62FA}" presName="vertThree" presStyleCnt="0"/>
      <dgm:spPr/>
    </dgm:pt>
    <dgm:pt modelId="{BF268FE3-94D5-4490-8B0D-4ECDFAD610E5}" type="pres">
      <dgm:prSet presAssocID="{ADA3E1C4-D426-4AE5-9B82-38A3AD4A62FA}" presName="txThree" presStyleLbl="node3" presStyleIdx="1" presStyleCnt="3" custLinFactNeighborX="-354" custLinFactNeighborY="-395">
        <dgm:presLayoutVars>
          <dgm:chPref val="3"/>
        </dgm:presLayoutVars>
      </dgm:prSet>
      <dgm:spPr/>
    </dgm:pt>
    <dgm:pt modelId="{653AF9A3-3B66-4FBD-A7BA-44F491528690}" type="pres">
      <dgm:prSet presAssocID="{ADA3E1C4-D426-4AE5-9B82-38A3AD4A62FA}" presName="horzThree" presStyleCnt="0"/>
      <dgm:spPr/>
    </dgm:pt>
    <dgm:pt modelId="{F059F20C-81B3-4622-B35B-9E069D5BE974}" type="pres">
      <dgm:prSet presAssocID="{01BACF7C-6F92-4EB8-ABC2-82D9A348A88B}" presName="sibSpaceTwo" presStyleCnt="0"/>
      <dgm:spPr/>
    </dgm:pt>
    <dgm:pt modelId="{DA18D3CB-09C9-4D88-A61D-F98A787DBEE7}" type="pres">
      <dgm:prSet presAssocID="{141ADE92-BDBB-4180-8EBC-FF417E381F83}" presName="vertTwo" presStyleCnt="0"/>
      <dgm:spPr/>
    </dgm:pt>
    <dgm:pt modelId="{E67BB66A-1AE6-4944-BBDE-E51933B756F2}" type="pres">
      <dgm:prSet presAssocID="{141ADE92-BDBB-4180-8EBC-FF417E381F83}" presName="txTwo" presStyleLbl="node2" presStyleIdx="1" presStyleCnt="2">
        <dgm:presLayoutVars>
          <dgm:chPref val="3"/>
        </dgm:presLayoutVars>
      </dgm:prSet>
      <dgm:spPr/>
    </dgm:pt>
    <dgm:pt modelId="{E9287CBE-754C-4CC2-83E8-5EC262D2C963}" type="pres">
      <dgm:prSet presAssocID="{141ADE92-BDBB-4180-8EBC-FF417E381F83}" presName="parTransTwo" presStyleCnt="0"/>
      <dgm:spPr/>
    </dgm:pt>
    <dgm:pt modelId="{8166DE7A-4BCB-403E-9C8B-659136843364}" type="pres">
      <dgm:prSet presAssocID="{141ADE92-BDBB-4180-8EBC-FF417E381F83}" presName="horzTwo" presStyleCnt="0"/>
      <dgm:spPr/>
    </dgm:pt>
    <dgm:pt modelId="{989FF783-7063-4E28-B701-961E00B9562F}" type="pres">
      <dgm:prSet presAssocID="{7BFAEFDF-8A66-4681-AC46-A9D421735740}" presName="vertThree" presStyleCnt="0"/>
      <dgm:spPr/>
    </dgm:pt>
    <dgm:pt modelId="{D4BCF5B6-9F99-4A21-8B4F-28653CF9C093}" type="pres">
      <dgm:prSet presAssocID="{7BFAEFDF-8A66-4681-AC46-A9D421735740}" presName="txThree" presStyleLbl="node3" presStyleIdx="2" presStyleCnt="3">
        <dgm:presLayoutVars>
          <dgm:chPref val="3"/>
        </dgm:presLayoutVars>
      </dgm:prSet>
      <dgm:spPr/>
    </dgm:pt>
    <dgm:pt modelId="{0AC3A14D-776D-43A7-A2F0-103C4156B4B1}" type="pres">
      <dgm:prSet presAssocID="{7BFAEFDF-8A66-4681-AC46-A9D421735740}" presName="horzThree" presStyleCnt="0"/>
      <dgm:spPr/>
    </dgm:pt>
  </dgm:ptLst>
  <dgm:cxnLst>
    <dgm:cxn modelId="{8C07980D-1C78-48F5-B8C6-E127EEFB69F0}" type="presOf" srcId="{BD58407B-D078-4B5B-9527-D4373DDFEA69}" destId="{9DDB5D46-CAF6-4B54-B08C-ADCBFE0377F0}" srcOrd="0" destOrd="0" presId="urn:microsoft.com/office/officeart/2005/8/layout/architecture"/>
    <dgm:cxn modelId="{D1A14711-48FA-4569-A8EB-9AB03B12DE29}" srcId="{BD58407B-D078-4B5B-9527-D4373DDFEA69}" destId="{ADA3E1C4-D426-4AE5-9B82-38A3AD4A62FA}" srcOrd="1" destOrd="0" parTransId="{421B0F73-40F6-4404-8779-82397C246278}" sibTransId="{9CEBCAAF-B6BB-4C06-8647-9CA91FCA5F59}"/>
    <dgm:cxn modelId="{30E47B1A-0AF2-4A53-9251-D834EBEA2A25}" srcId="{D0F07CAE-DBA2-4D3A-B767-FB54A50478BA}" destId="{141ADE92-BDBB-4180-8EBC-FF417E381F83}" srcOrd="1" destOrd="0" parTransId="{F6B2A79B-0E82-4F3B-BA5C-6F224192D67B}" sibTransId="{C6BC48C4-6624-4533-9BEB-BDC0681C3C22}"/>
    <dgm:cxn modelId="{D429C72C-3D67-4CA3-A3EC-0149543A9983}" srcId="{D0F07CAE-DBA2-4D3A-B767-FB54A50478BA}" destId="{BD58407B-D078-4B5B-9527-D4373DDFEA69}" srcOrd="0" destOrd="0" parTransId="{44469337-9D1B-42E2-8903-78824295ECE1}" sibTransId="{01BACF7C-6F92-4EB8-ABC2-82D9A348A88B}"/>
    <dgm:cxn modelId="{3F367D3C-1718-4F07-91C8-3BB29FDA9F76}" type="presOf" srcId="{7BFAEFDF-8A66-4681-AC46-A9D421735740}" destId="{D4BCF5B6-9F99-4A21-8B4F-28653CF9C093}" srcOrd="0" destOrd="0" presId="urn:microsoft.com/office/officeart/2005/8/layout/architecture"/>
    <dgm:cxn modelId="{71BE0F4D-C7F2-436B-AFA0-D7BA7276FA74}" type="presOf" srcId="{879A4D9A-D344-4B75-9FCF-B4F313F4EB07}" destId="{B09F2CB2-9DCF-48FE-8D0C-1B9F2E185133}" srcOrd="0" destOrd="0" presId="urn:microsoft.com/office/officeart/2005/8/layout/architecture"/>
    <dgm:cxn modelId="{53E47F6E-4012-4672-B134-D6CB40432AD6}" srcId="{BD58407B-D078-4B5B-9527-D4373DDFEA69}" destId="{879A4D9A-D344-4B75-9FCF-B4F313F4EB07}" srcOrd="0" destOrd="0" parTransId="{CAEC7FF2-0C31-4445-B303-5C1269175A2D}" sibTransId="{D3F91BB9-DFA1-47DC-9563-CC87FC234D82}"/>
    <dgm:cxn modelId="{31021185-12CB-47A5-8978-D5070A3EE55E}" srcId="{141ADE92-BDBB-4180-8EBC-FF417E381F83}" destId="{7BFAEFDF-8A66-4681-AC46-A9D421735740}" srcOrd="0" destOrd="0" parTransId="{8C156017-2199-4EAD-9DC9-BC7B96CF06B5}" sibTransId="{64D415E0-0C4D-47D7-A9F1-3F9007AEE54D}"/>
    <dgm:cxn modelId="{FF915291-6B8B-40A3-B1CB-1EB57117D144}" type="presOf" srcId="{17048FDB-17AD-44DC-950C-C75B921A23F6}" destId="{BC341D27-070D-4DD6-92B4-3B15EBAD4D5D}" srcOrd="0" destOrd="0" presId="urn:microsoft.com/office/officeart/2005/8/layout/architecture"/>
    <dgm:cxn modelId="{518F8B92-202C-4223-AC22-0B1FF0FCEA2D}" type="presOf" srcId="{ADA3E1C4-D426-4AE5-9B82-38A3AD4A62FA}" destId="{BF268FE3-94D5-4490-8B0D-4ECDFAD610E5}" srcOrd="0" destOrd="0" presId="urn:microsoft.com/office/officeart/2005/8/layout/architecture"/>
    <dgm:cxn modelId="{0FF17B94-2749-4DF4-B9ED-198EB40ADB82}" type="presOf" srcId="{141ADE92-BDBB-4180-8EBC-FF417E381F83}" destId="{E67BB66A-1AE6-4944-BBDE-E51933B756F2}" srcOrd="0" destOrd="0" presId="urn:microsoft.com/office/officeart/2005/8/layout/architecture"/>
    <dgm:cxn modelId="{EBB98CAC-B9FA-4E9F-855A-83D0FC520F12}" srcId="{17048FDB-17AD-44DC-950C-C75B921A23F6}" destId="{D0F07CAE-DBA2-4D3A-B767-FB54A50478BA}" srcOrd="0" destOrd="0" parTransId="{D527C3BE-4AFC-4225-9D71-4C123F629A34}" sibTransId="{79A8C0BF-4086-49FD-8D7B-262FF482FC59}"/>
    <dgm:cxn modelId="{58FE7DD5-5580-47D8-AE4B-8E846B08E6B9}" type="presOf" srcId="{D0F07CAE-DBA2-4D3A-B767-FB54A50478BA}" destId="{0350E657-12F9-4254-BEDD-C49D43B53837}" srcOrd="0" destOrd="0" presId="urn:microsoft.com/office/officeart/2005/8/layout/architecture"/>
    <dgm:cxn modelId="{CD62F9D4-DCF5-4EAE-9FDE-77C7BD2ECD1C}" type="presParOf" srcId="{BC341D27-070D-4DD6-92B4-3B15EBAD4D5D}" destId="{C146D911-A937-4871-AC09-AAB685152506}" srcOrd="0" destOrd="0" presId="urn:microsoft.com/office/officeart/2005/8/layout/architecture"/>
    <dgm:cxn modelId="{166EEDD1-9560-497C-842C-5200041AA93D}" type="presParOf" srcId="{C146D911-A937-4871-AC09-AAB685152506}" destId="{0350E657-12F9-4254-BEDD-C49D43B53837}" srcOrd="0" destOrd="0" presId="urn:microsoft.com/office/officeart/2005/8/layout/architecture"/>
    <dgm:cxn modelId="{5B4B3B63-BB3C-425E-86D7-84A49D33BE83}" type="presParOf" srcId="{C146D911-A937-4871-AC09-AAB685152506}" destId="{EF8F8D38-4B2E-40D3-B874-01009C3ABF79}" srcOrd="1" destOrd="0" presId="urn:microsoft.com/office/officeart/2005/8/layout/architecture"/>
    <dgm:cxn modelId="{CCE35B14-5A16-40DF-8DF9-1E5F2F5FBB17}" type="presParOf" srcId="{C146D911-A937-4871-AC09-AAB685152506}" destId="{56EBFDF5-B565-48EF-A968-58D97CA49E69}" srcOrd="2" destOrd="0" presId="urn:microsoft.com/office/officeart/2005/8/layout/architecture"/>
    <dgm:cxn modelId="{94F71B6D-C9E7-4927-933F-293F2B45B39D}" type="presParOf" srcId="{56EBFDF5-B565-48EF-A968-58D97CA49E69}" destId="{99D4EE14-2242-4FAC-8DFE-FF3843AACFFB}" srcOrd="0" destOrd="0" presId="urn:microsoft.com/office/officeart/2005/8/layout/architecture"/>
    <dgm:cxn modelId="{E92369AF-120A-40B9-A36E-DB1A743D4AA0}" type="presParOf" srcId="{99D4EE14-2242-4FAC-8DFE-FF3843AACFFB}" destId="{9DDB5D46-CAF6-4B54-B08C-ADCBFE0377F0}" srcOrd="0" destOrd="0" presId="urn:microsoft.com/office/officeart/2005/8/layout/architecture"/>
    <dgm:cxn modelId="{5503102B-1A4D-4469-8DCD-E1764F6E8172}" type="presParOf" srcId="{99D4EE14-2242-4FAC-8DFE-FF3843AACFFB}" destId="{96FCD638-C2DF-4040-8D26-847F1CDA10A8}" srcOrd="1" destOrd="0" presId="urn:microsoft.com/office/officeart/2005/8/layout/architecture"/>
    <dgm:cxn modelId="{46526216-652A-471E-9DD2-0FD5681D0313}" type="presParOf" srcId="{99D4EE14-2242-4FAC-8DFE-FF3843AACFFB}" destId="{BA5268E2-135F-44F0-9DD4-49F10004E908}" srcOrd="2" destOrd="0" presId="urn:microsoft.com/office/officeart/2005/8/layout/architecture"/>
    <dgm:cxn modelId="{4800AD5A-7328-4678-95C4-C2EA8E011187}" type="presParOf" srcId="{BA5268E2-135F-44F0-9DD4-49F10004E908}" destId="{78E54734-412B-472E-936F-38E9CE1EEA77}" srcOrd="0" destOrd="0" presId="urn:microsoft.com/office/officeart/2005/8/layout/architecture"/>
    <dgm:cxn modelId="{493F9F86-32F9-47BF-8D67-DCF7372FA79F}" type="presParOf" srcId="{78E54734-412B-472E-936F-38E9CE1EEA77}" destId="{B09F2CB2-9DCF-48FE-8D0C-1B9F2E185133}" srcOrd="0" destOrd="0" presId="urn:microsoft.com/office/officeart/2005/8/layout/architecture"/>
    <dgm:cxn modelId="{F4924E13-F4F8-4DC8-A38A-D3471E47F82A}" type="presParOf" srcId="{78E54734-412B-472E-936F-38E9CE1EEA77}" destId="{CB18C126-C610-49C7-88AD-DE67B1C2D777}" srcOrd="1" destOrd="0" presId="urn:microsoft.com/office/officeart/2005/8/layout/architecture"/>
    <dgm:cxn modelId="{B521EE15-90A9-4BCD-8B71-2AF88B1B583B}" type="presParOf" srcId="{BA5268E2-135F-44F0-9DD4-49F10004E908}" destId="{A83CB925-69EE-4937-99BC-46C42376E4B7}" srcOrd="1" destOrd="0" presId="urn:microsoft.com/office/officeart/2005/8/layout/architecture"/>
    <dgm:cxn modelId="{1F69F826-E60C-4125-B1F9-1322D40E0B5A}" type="presParOf" srcId="{BA5268E2-135F-44F0-9DD4-49F10004E908}" destId="{B937C936-F99E-46AA-9779-3EFA87B02171}" srcOrd="2" destOrd="0" presId="urn:microsoft.com/office/officeart/2005/8/layout/architecture"/>
    <dgm:cxn modelId="{0219CC03-B123-4C97-B0DF-687162E6D5FE}" type="presParOf" srcId="{B937C936-F99E-46AA-9779-3EFA87B02171}" destId="{BF268FE3-94D5-4490-8B0D-4ECDFAD610E5}" srcOrd="0" destOrd="0" presId="urn:microsoft.com/office/officeart/2005/8/layout/architecture"/>
    <dgm:cxn modelId="{D60B6D9D-879F-4DF7-840E-FE42CA59A3DE}" type="presParOf" srcId="{B937C936-F99E-46AA-9779-3EFA87B02171}" destId="{653AF9A3-3B66-4FBD-A7BA-44F491528690}" srcOrd="1" destOrd="0" presId="urn:microsoft.com/office/officeart/2005/8/layout/architecture"/>
    <dgm:cxn modelId="{82766BFC-DA09-4B03-B8B4-BA0127538FD3}" type="presParOf" srcId="{56EBFDF5-B565-48EF-A968-58D97CA49E69}" destId="{F059F20C-81B3-4622-B35B-9E069D5BE974}" srcOrd="1" destOrd="0" presId="urn:microsoft.com/office/officeart/2005/8/layout/architecture"/>
    <dgm:cxn modelId="{FFE348A6-9906-4006-92BA-A1FF7976A9FC}" type="presParOf" srcId="{56EBFDF5-B565-48EF-A968-58D97CA49E69}" destId="{DA18D3CB-09C9-4D88-A61D-F98A787DBEE7}" srcOrd="2" destOrd="0" presId="urn:microsoft.com/office/officeart/2005/8/layout/architecture"/>
    <dgm:cxn modelId="{86AC5EE4-A2C1-44A2-8BCD-6D85917327BB}" type="presParOf" srcId="{DA18D3CB-09C9-4D88-A61D-F98A787DBEE7}" destId="{E67BB66A-1AE6-4944-BBDE-E51933B756F2}" srcOrd="0" destOrd="0" presId="urn:microsoft.com/office/officeart/2005/8/layout/architecture"/>
    <dgm:cxn modelId="{CDC54389-CCF9-4863-B34E-43E5FD1749DA}" type="presParOf" srcId="{DA18D3CB-09C9-4D88-A61D-F98A787DBEE7}" destId="{E9287CBE-754C-4CC2-83E8-5EC262D2C963}" srcOrd="1" destOrd="0" presId="urn:microsoft.com/office/officeart/2005/8/layout/architecture"/>
    <dgm:cxn modelId="{AE3241D2-0CDB-4B47-82FA-FBDCC466F3B2}" type="presParOf" srcId="{DA18D3CB-09C9-4D88-A61D-F98A787DBEE7}" destId="{8166DE7A-4BCB-403E-9C8B-659136843364}" srcOrd="2" destOrd="0" presId="urn:microsoft.com/office/officeart/2005/8/layout/architecture"/>
    <dgm:cxn modelId="{55275C81-C51A-4A08-A972-E28B2FD7B5F2}" type="presParOf" srcId="{8166DE7A-4BCB-403E-9C8B-659136843364}" destId="{989FF783-7063-4E28-B701-961E00B9562F}" srcOrd="0" destOrd="0" presId="urn:microsoft.com/office/officeart/2005/8/layout/architecture"/>
    <dgm:cxn modelId="{332C6E50-6AD0-421D-BFAF-7B3E8BDF1543}" type="presParOf" srcId="{989FF783-7063-4E28-B701-961E00B9562F}" destId="{D4BCF5B6-9F99-4A21-8B4F-28653CF9C093}" srcOrd="0" destOrd="0" presId="urn:microsoft.com/office/officeart/2005/8/layout/architecture"/>
    <dgm:cxn modelId="{5C453EB6-88C8-427D-A98D-27132E747EC4}" type="presParOf" srcId="{989FF783-7063-4E28-B701-961E00B9562F}" destId="{0AC3A14D-776D-43A7-A2F0-103C4156B4B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0E657-12F9-4254-BEDD-C49D43B53837}">
      <dsp:nvSpPr>
        <dsp:cNvPr id="0" name=""/>
        <dsp:cNvSpPr/>
      </dsp:nvSpPr>
      <dsp:spPr>
        <a:xfrm>
          <a:off x="10029" y="3544974"/>
          <a:ext cx="4093214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b="0" kern="1200" dirty="0"/>
            <a:t>Exploding</a:t>
          </a:r>
          <a:r>
            <a:rPr lang="en-IN" sz="4500" b="0" kern="1200" baseline="0" dirty="0"/>
            <a:t> Lakes</a:t>
          </a:r>
          <a:endParaRPr lang="en-IN" sz="4500" b="0" kern="1200" dirty="0"/>
        </a:p>
      </dsp:txBody>
      <dsp:txXfrm>
        <a:off x="58522" y="3593467"/>
        <a:ext cx="3996228" cy="1558689"/>
      </dsp:txXfrm>
    </dsp:sp>
    <dsp:sp modelId="{9DDB5D46-CAF6-4B54-B08C-ADCBFE0377F0}">
      <dsp:nvSpPr>
        <dsp:cNvPr id="0" name=""/>
        <dsp:cNvSpPr/>
      </dsp:nvSpPr>
      <dsp:spPr>
        <a:xfrm>
          <a:off x="0" y="1784661"/>
          <a:ext cx="1858941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Body Heat</a:t>
          </a:r>
        </a:p>
      </dsp:txBody>
      <dsp:txXfrm>
        <a:off x="48493" y="1833154"/>
        <a:ext cx="1761955" cy="1558689"/>
      </dsp:txXfrm>
    </dsp:sp>
    <dsp:sp modelId="{B09F2CB2-9DCF-48FE-8D0C-1B9F2E185133}">
      <dsp:nvSpPr>
        <dsp:cNvPr id="0" name=""/>
        <dsp:cNvSpPr/>
      </dsp:nvSpPr>
      <dsp:spPr>
        <a:xfrm>
          <a:off x="19520" y="21405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Carbon Nanotubes</a:t>
          </a:r>
          <a:endParaRPr lang="en-IN" sz="2900" kern="1200" dirty="0"/>
        </a:p>
      </dsp:txBody>
      <dsp:txXfrm>
        <a:off x="68013" y="69898"/>
        <a:ext cx="1982633" cy="1558689"/>
      </dsp:txXfrm>
    </dsp:sp>
    <dsp:sp modelId="{BF268FE3-94D5-4490-8B0D-4ECDFAD610E5}">
      <dsp:nvSpPr>
        <dsp:cNvPr id="0" name=""/>
        <dsp:cNvSpPr/>
      </dsp:nvSpPr>
      <dsp:spPr>
        <a:xfrm>
          <a:off x="2166706" y="0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Jellyfish</a:t>
          </a:r>
          <a:endParaRPr lang="en-IN" sz="2900" kern="1200" dirty="0"/>
        </a:p>
      </dsp:txBody>
      <dsp:txXfrm>
        <a:off x="2215199" y="48493"/>
        <a:ext cx="1982633" cy="1558689"/>
      </dsp:txXfrm>
    </dsp:sp>
    <dsp:sp modelId="{E67BB66A-1AE6-4944-BBDE-E51933B756F2}">
      <dsp:nvSpPr>
        <dsp:cNvPr id="0" name=""/>
        <dsp:cNvSpPr/>
      </dsp:nvSpPr>
      <dsp:spPr>
        <a:xfrm>
          <a:off x="4428375" y="1772487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Solar Wind</a:t>
          </a:r>
        </a:p>
      </dsp:txBody>
      <dsp:txXfrm>
        <a:off x="4476868" y="1820980"/>
        <a:ext cx="1982633" cy="1558689"/>
      </dsp:txXfrm>
    </dsp:sp>
    <dsp:sp modelId="{D4BCF5B6-9F99-4A21-8B4F-28653CF9C093}">
      <dsp:nvSpPr>
        <dsp:cNvPr id="0" name=""/>
        <dsp:cNvSpPr/>
      </dsp:nvSpPr>
      <dsp:spPr>
        <a:xfrm>
          <a:off x="4428375" y="659"/>
          <a:ext cx="2079619" cy="1655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Sludge</a:t>
          </a:r>
          <a:endParaRPr lang="en-IN" sz="2900" kern="1200" dirty="0"/>
        </a:p>
      </dsp:txBody>
      <dsp:txXfrm>
        <a:off x="4476868" y="49152"/>
        <a:ext cx="1982633" cy="155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11084-5997-400A-BF90-C1F67C19D6CB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F5E1-2D55-44B2-9656-FB72BC41C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0f03bfc0c5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0f03bfc0c5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://bit.ly/2Tynxth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A53F-E918-4093-9E48-75AC1AF21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3AF37-5F4F-4F41-B5A9-BC62970C5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527F4-6ECF-4A09-93BA-AB4ED8E5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17AF-6EE4-43BD-BD16-1E9685A3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A30F8-C30E-4A03-AA60-86EDDAE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8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5BE9-C8AF-4EFD-8A05-4CAB15DE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85FD1-4B88-4E4A-9E45-D2A582B28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03169-05D0-41F5-A091-81D780C6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ACA9-B104-435C-B1EF-A5F2AF48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4DE94-A1F7-43C2-A032-424E12C6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3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BEB62-F0D7-483F-99D2-4CACFBAD1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710E6-8F05-433E-81AB-2612115DF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0ABB9-CD68-4788-AB4B-AFC0E7AD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7C89-72B0-4081-BFD4-F62FDB9A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B387-14DF-41D7-B163-C975F146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43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6491100" y="-100"/>
            <a:ext cx="499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5"/>
          <p:cNvSpPr/>
          <p:nvPr/>
        </p:nvSpPr>
        <p:spPr>
          <a:xfrm>
            <a:off x="11482033" y="0"/>
            <a:ext cx="71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372000" y="20744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7097900" y="7192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25"/>
          <p:cNvGrpSpPr/>
          <p:nvPr/>
        </p:nvGrpSpPr>
        <p:grpSpPr>
          <a:xfrm rot="5400000">
            <a:off x="11229142" y="3298250"/>
            <a:ext cx="1215785" cy="261501"/>
            <a:chOff x="-145925" y="-62768"/>
            <a:chExt cx="3906764" cy="840300"/>
          </a:xfrm>
        </p:grpSpPr>
        <p:sp>
          <p:nvSpPr>
            <p:cNvPr id="285" name="Google Shape;285;p25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8" name="Google Shape;288;p25"/>
          <p:cNvSpPr txBox="1"/>
          <p:nvPr/>
        </p:nvSpPr>
        <p:spPr>
          <a:xfrm>
            <a:off x="7097900" y="4328000"/>
            <a:ext cx="3777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 rot="5400000">
            <a:off x="-1084905" y="527869"/>
            <a:ext cx="2499784" cy="1212283"/>
            <a:chOff x="4044061" y="4359300"/>
            <a:chExt cx="504789" cy="244800"/>
          </a:xfrm>
        </p:grpSpPr>
        <p:sp>
          <p:nvSpPr>
            <p:cNvPr id="290" name="Google Shape;290;p25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3299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45B3-6D4D-4864-B35E-D64D9680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9582-BE20-40E8-8563-88F1BDDE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75C6A-8D77-4A13-B709-1C991CD6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61A1-9CAA-4A9F-802C-B9E072A0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A56B8-B18E-4A73-BC52-398E43F8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3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451F-24F6-489A-AB42-72BD8602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5E01-C3FA-47C6-915B-0ECC45F3F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2A5-838A-429A-BF74-270D99B6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FE1-218B-4100-A7AF-15C68D02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88FC-4E14-4D2F-A123-3654CA62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37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E075-2482-4265-B950-23EAB3AA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51CAF-F2DB-4592-8D04-CFAD24B89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F79D7-3098-48FA-906F-EC6FAE283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41A0C-98A8-45EF-BF64-88ABEF0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E7C50-6762-4FC8-BCF3-D47E04E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26063-4094-4421-9203-9C7BB311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84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2811-A2D0-4365-9103-6349AE1C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532E9-8F3E-4897-9EBA-AC53FFE3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5CBB9-72D4-4C58-80AA-F36AB8BD0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BCF4ED-555B-43F5-A72E-CAFF21A0A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8D2FF-7999-4E3C-8423-ED7C45118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6C61C-7BBD-498E-BE3A-6F177AB8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80E7F-A379-46AD-AC6E-D3BC7B14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6F33F-F717-4EF6-AC84-D0618B75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7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75E8-EBED-4904-B1CA-0518663A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DE670-87F1-4952-B180-2E910BFF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A5D8D-57E9-4912-8B44-CCC26226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6A750-B773-4BBD-B35F-A7C3521C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9CBFB-AB9D-4555-AA1C-4DA19CED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7B4B3-EDC7-416B-BB7F-911E8B5A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253BA-74C9-4A2E-95B7-EFFFC914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78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8AD5-4D3D-49C4-8897-1DDE21A4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A559-19AC-4B64-9EA0-728915D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C0566-2A9D-498B-B261-A18C99AD9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6B80B-5374-49E9-91DA-B99D078A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2F6D9-C7DE-417E-AF6E-801F3DD1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8DA4-BBA0-4B53-BBA6-EAF32E52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38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46D9-63FE-4E4A-83D8-F5C9468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3F47F-7677-41AB-8586-621488B81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AD600-4830-46A3-83B1-76A3A71B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E6D0-7869-4669-B411-25CA2E4F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78D9F-6B6D-4D2D-B913-80AAF70E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4C4C-D73D-4E07-A911-2D71E112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69EDE-2A64-4887-B2A1-5A55E2CF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8129-AE84-4DFF-B9CB-B7E41FBBD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88CC-B248-4309-9968-99C211B2F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9CE60-630F-40F3-A87B-AAA5EC8ECCE2}" type="datetimeFigureOut">
              <a:rPr lang="en-IN" smtClean="0"/>
              <a:t>09-04-2022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AA98-6F08-411F-AFD5-97208283C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6B9C6-7488-4DED-8D7C-2C473279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7762C-9D8A-4F66-A55E-FB6CB2856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cologist.org/2019/oct/29/worlds-strangest-sources-renewable-energy" TargetMode="Externa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Relationship Id="rId5" Type="http://schemas.openxmlformats.org/officeDocument/2006/relationships/hyperlink" Target="https://www.foxnews.com/science/11-bizarre-sources-for-alternative-energy" TargetMode="External" /><Relationship Id="rId4" Type="http://schemas.openxmlformats.org/officeDocument/2006/relationships/hyperlink" Target="https://www.bbc.com/future/article/20200908-the-buildings-warmed-by-the-human-body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gif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27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331" y="777325"/>
            <a:ext cx="6376417" cy="3638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31"/>
          <p:cNvGrpSpPr/>
          <p:nvPr/>
        </p:nvGrpSpPr>
        <p:grpSpPr>
          <a:xfrm>
            <a:off x="-38900" y="4393600"/>
            <a:ext cx="5408400" cy="68000"/>
            <a:chOff x="-29175" y="3295200"/>
            <a:chExt cx="4056300" cy="51000"/>
          </a:xfrm>
        </p:grpSpPr>
        <p:cxnSp>
          <p:nvCxnSpPr>
            <p:cNvPr id="326" name="Google Shape;326;p31"/>
            <p:cNvCxnSpPr/>
            <p:nvPr/>
          </p:nvCxnSpPr>
          <p:spPr>
            <a:xfrm>
              <a:off x="-29175" y="3295200"/>
              <a:ext cx="405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31"/>
            <p:cNvSpPr/>
            <p:nvPr/>
          </p:nvSpPr>
          <p:spPr>
            <a:xfrm>
              <a:off x="845775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448" y="0"/>
            <a:ext cx="1752051" cy="21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1"/>
          <p:cNvGrpSpPr/>
          <p:nvPr/>
        </p:nvGrpSpPr>
        <p:grpSpPr>
          <a:xfrm>
            <a:off x="6087875" y="5408567"/>
            <a:ext cx="1556271" cy="730223"/>
            <a:chOff x="4027125" y="4359300"/>
            <a:chExt cx="521725" cy="244800"/>
          </a:xfrm>
        </p:grpSpPr>
        <p:sp>
          <p:nvSpPr>
            <p:cNvPr id="330" name="Google Shape;330;p31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2" name="Google Shape;332;p31"/>
          <p:cNvGrpSpPr/>
          <p:nvPr/>
        </p:nvGrpSpPr>
        <p:grpSpPr>
          <a:xfrm>
            <a:off x="4141810" y="4889256"/>
            <a:ext cx="1215785" cy="261501"/>
            <a:chOff x="-145925" y="-62768"/>
            <a:chExt cx="3906764" cy="840300"/>
          </a:xfrm>
          <a:solidFill>
            <a:srgbClr val="FF0000">
              <a:alpha val="77000"/>
            </a:srgbClr>
          </a:solidFill>
        </p:grpSpPr>
        <p:sp>
          <p:nvSpPr>
            <p:cNvPr id="333" name="Google Shape;333;p3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31"/>
          <p:cNvGrpSpPr/>
          <p:nvPr/>
        </p:nvGrpSpPr>
        <p:grpSpPr>
          <a:xfrm>
            <a:off x="10562759" y="-11055"/>
            <a:ext cx="1556271" cy="730223"/>
            <a:chOff x="4027125" y="4359300"/>
            <a:chExt cx="521725" cy="244800"/>
          </a:xfrm>
          <a:solidFill>
            <a:srgbClr val="FF0000">
              <a:alpha val="77000"/>
            </a:srgbClr>
          </a:solidFill>
        </p:grpSpPr>
        <p:sp>
          <p:nvSpPr>
            <p:cNvPr id="337" name="Google Shape;337;p31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805" y="900524"/>
            <a:ext cx="2950464" cy="21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814" y="4297474"/>
            <a:ext cx="1938527" cy="172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109" y="5273610"/>
            <a:ext cx="1938527" cy="1724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343;p31">
            <a:extLst>
              <a:ext uri="{FF2B5EF4-FFF2-40B4-BE49-F238E27FC236}">
                <a16:creationId xmlns:a16="http://schemas.microsoft.com/office/drawing/2014/main" id="{3FA6D206-878F-4C3A-8431-606E7592CCD2}"/>
              </a:ext>
            </a:extLst>
          </p:cNvPr>
          <p:cNvGrpSpPr/>
          <p:nvPr/>
        </p:nvGrpSpPr>
        <p:grpSpPr>
          <a:xfrm>
            <a:off x="9108261" y="6213050"/>
            <a:ext cx="3083739" cy="663277"/>
            <a:chOff x="-145925" y="-62768"/>
            <a:chExt cx="3906764" cy="840300"/>
          </a:xfrm>
          <a:solidFill>
            <a:srgbClr val="FF0000">
              <a:alpha val="77000"/>
            </a:srgbClr>
          </a:solidFill>
        </p:grpSpPr>
        <p:sp>
          <p:nvSpPr>
            <p:cNvPr id="28" name="Google Shape;344;p31">
              <a:extLst>
                <a:ext uri="{FF2B5EF4-FFF2-40B4-BE49-F238E27FC236}">
                  <a16:creationId xmlns:a16="http://schemas.microsoft.com/office/drawing/2014/main" id="{F70B89CD-2F05-4808-ACDF-E4FA6AD6CA24}"/>
                </a:ext>
              </a:extLst>
            </p:cNvPr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45;p31">
              <a:extLst>
                <a:ext uri="{FF2B5EF4-FFF2-40B4-BE49-F238E27FC236}">
                  <a16:creationId xmlns:a16="http://schemas.microsoft.com/office/drawing/2014/main" id="{767F21EF-B6D3-40FC-899B-AF9EAB698A8D}"/>
                </a:ext>
              </a:extLst>
            </p:cNvPr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46;p31">
              <a:extLst>
                <a:ext uri="{FF2B5EF4-FFF2-40B4-BE49-F238E27FC236}">
                  <a16:creationId xmlns:a16="http://schemas.microsoft.com/office/drawing/2014/main" id="{A679D128-BB0D-4084-BD6D-690B09935411}"/>
                </a:ext>
              </a:extLst>
            </p:cNvPr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3C96FDC-5403-400A-9A71-ACF3C7C24742}"/>
              </a:ext>
            </a:extLst>
          </p:cNvPr>
          <p:cNvSpPr/>
          <p:nvPr/>
        </p:nvSpPr>
        <p:spPr>
          <a:xfrm>
            <a:off x="-366176" y="-509111"/>
            <a:ext cx="7259443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</a:p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Sources of  Renewable 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20144-2850-4D94-8F57-E3AE046B6234}"/>
              </a:ext>
            </a:extLst>
          </p:cNvPr>
          <p:cNvSpPr/>
          <p:nvPr/>
        </p:nvSpPr>
        <p:spPr>
          <a:xfrm>
            <a:off x="-66220" y="4319426"/>
            <a:ext cx="52390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0"/>
              </a:spcBef>
            </a:pPr>
            <a:endParaRPr lang="en-IN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AC5437-0551-4107-997B-A6F30AAA3065}"/>
              </a:ext>
            </a:extLst>
          </p:cNvPr>
          <p:cNvSpPr/>
          <p:nvPr/>
        </p:nvSpPr>
        <p:spPr>
          <a:xfrm>
            <a:off x="266588" y="5159552"/>
            <a:ext cx="4553296" cy="14756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Karan Sunil Kumbhar</a:t>
            </a:r>
          </a:p>
          <a:p>
            <a:pPr algn="ctr">
              <a:spcBef>
                <a:spcPts val="0"/>
              </a:spcBef>
            </a:pPr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12140860</a:t>
            </a:r>
            <a:endParaRPr lang="en-IN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92D050"/>
            </a:gs>
            <a:gs pos="100000">
              <a:srgbClr val="00B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A24982-ADB3-4230-9622-E9CD4E2AAD9C}"/>
              </a:ext>
            </a:extLst>
          </p:cNvPr>
          <p:cNvSpPr/>
          <p:nvPr/>
        </p:nvSpPr>
        <p:spPr>
          <a:xfrm>
            <a:off x="4726912" y="-65314"/>
            <a:ext cx="2542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Bacteria</a:t>
            </a:r>
          </a:p>
        </p:txBody>
      </p:sp>
      <p:pic>
        <p:nvPicPr>
          <p:cNvPr id="5" name="Content Placeholder 4" descr="Vibrio vulnificus is a bacterium in the same family as those that cause cholera. It normally lives in warm seawater and is part of a group of vibrios that are called &quot;halophilic&quot; because they require salt.">
            <a:extLst>
              <a:ext uri="{FF2B5EF4-FFF2-40B4-BE49-F238E27FC236}">
                <a16:creationId xmlns:a16="http://schemas.microsoft.com/office/drawing/2014/main" id="{DCBEE296-7CFC-4999-BD68-1DD59144A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181475"/>
            <a:ext cx="45815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435F4-8966-41A1-B8BA-969116910404}"/>
              </a:ext>
            </a:extLst>
          </p:cNvPr>
          <p:cNvSpPr txBox="1"/>
          <p:nvPr/>
        </p:nvSpPr>
        <p:spPr>
          <a:xfrm>
            <a:off x="500743" y="642045"/>
            <a:ext cx="115945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E. coli bacteria store fuel in the form of fatty acids that resembles polyester.</a:t>
            </a:r>
          </a:p>
          <a:p>
            <a:endParaRPr lang="en-IN" sz="2800" dirty="0">
              <a:solidFill>
                <a:srgbClr val="22222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same fatty acid is needed for the production of biodiesel fuel.</a:t>
            </a:r>
          </a:p>
          <a:p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scientists removed enzymes from the bacteria to boost fatty acid production, and then dehydrated the fatty acid to get rid of the oxygen, which made turned it into a type of diesel fuel</a:t>
            </a:r>
          </a:p>
          <a:p>
            <a:endParaRPr lang="en-IN" sz="2800" dirty="0"/>
          </a:p>
        </p:txBody>
      </p:sp>
      <p:pic>
        <p:nvPicPr>
          <p:cNvPr id="8194" name="Picture 2" descr="Technique identifies electricity-producing bacteria | MIT News |  Massachusetts Institute of Technology">
            <a:extLst>
              <a:ext uri="{FF2B5EF4-FFF2-40B4-BE49-F238E27FC236}">
                <a16:creationId xmlns:a16="http://schemas.microsoft.com/office/drawing/2014/main" id="{809BB9F8-ADC8-4535-91A1-E4E31E0D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1143"/>
            <a:ext cx="5225143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0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/>
          <p:nvPr/>
        </p:nvSpPr>
        <p:spPr>
          <a:xfrm>
            <a:off x="950800" y="1119200"/>
            <a:ext cx="4619600" cy="4619600"/>
          </a:xfrm>
          <a:prstGeom prst="teardrop">
            <a:avLst>
              <a:gd name="adj" fmla="val 10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 dirty="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3" name="Google Shape;1053;p58"/>
          <p:cNvSpPr txBox="1">
            <a:spLocks noGrp="1"/>
          </p:cNvSpPr>
          <p:nvPr>
            <p:ph type="title"/>
          </p:nvPr>
        </p:nvSpPr>
        <p:spPr>
          <a:xfrm>
            <a:off x="1372000" y="2074400"/>
            <a:ext cx="37772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2"/>
                </a:solidFill>
              </a:rPr>
              <a:t>Thank you!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54" name="Google Shape;1054;p58"/>
          <p:cNvSpPr txBox="1">
            <a:spLocks noGrp="1"/>
          </p:cNvSpPr>
          <p:nvPr>
            <p:ph type="subTitle" idx="1"/>
          </p:nvPr>
        </p:nvSpPr>
        <p:spPr>
          <a:xfrm>
            <a:off x="7097900" y="719200"/>
            <a:ext cx="37772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3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 you have any questions?</a:t>
            </a:r>
            <a:endParaRPr sz="32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1070" name="Google Shape;1070;p58"/>
          <p:cNvSpPr/>
          <p:nvPr/>
        </p:nvSpPr>
        <p:spPr>
          <a:xfrm rot="5400000">
            <a:off x="5508011" y="5714785"/>
            <a:ext cx="1337200" cy="1212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438CF8-1DF1-45BC-AA72-C454262BFF06}"/>
              </a:ext>
            </a:extLst>
          </p:cNvPr>
          <p:cNvSpPr/>
          <p:nvPr/>
        </p:nvSpPr>
        <p:spPr>
          <a:xfrm>
            <a:off x="6565972" y="2732314"/>
            <a:ext cx="4841055" cy="412568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References:-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https://theecologist.org/2019/oct/29/worlds-strangest-sources-renewable-energy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https://www.bbc.com/future/article/20200908-the-buildings-warmed-by-the-human-body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https://www.foxnews.com/science/11-bizarre-sources-for-alternative-energy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https://www.dreamstime.com/energy-sources-vector-illustration-collection-infographic-other-environment-related-content-graphical-assets-renewable-versus-image173736392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CC5572-EA60-4659-A9D0-F289FA555E95}"/>
              </a:ext>
            </a:extLst>
          </p:cNvPr>
          <p:cNvSpPr/>
          <p:nvPr/>
        </p:nvSpPr>
        <p:spPr>
          <a:xfrm>
            <a:off x="2500312" y="365125"/>
            <a:ext cx="7191375" cy="828675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Common Source of Energy</a:t>
            </a:r>
            <a:endParaRPr lang="en-IN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68F691-054F-4241-A2F3-FCB126F0E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t="13639" r="-272" b="5086"/>
          <a:stretch/>
        </p:blipFill>
        <p:spPr>
          <a:xfrm>
            <a:off x="859972" y="1476374"/>
            <a:ext cx="10572123" cy="5124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75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6BF083-D9E6-48FE-941C-94BB37CCA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66952"/>
              </p:ext>
            </p:extLst>
          </p:nvPr>
        </p:nvGraphicFramePr>
        <p:xfrm>
          <a:off x="5472112" y="828675"/>
          <a:ext cx="6515100" cy="520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FB03-ED6C-45C2-B77F-B2940A147A05}"/>
              </a:ext>
            </a:extLst>
          </p:cNvPr>
          <p:cNvSpPr/>
          <p:nvPr/>
        </p:nvSpPr>
        <p:spPr>
          <a:xfrm>
            <a:off x="7386637" y="2714625"/>
            <a:ext cx="2409825" cy="1428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9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Vibrations</a:t>
            </a:r>
            <a:endParaRPr lang="en-IN" sz="39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2427EB-18F1-469D-91C9-ECDDDCBE983A}"/>
              </a:ext>
            </a:extLst>
          </p:cNvPr>
          <p:cNvSpPr/>
          <p:nvPr/>
        </p:nvSpPr>
        <p:spPr>
          <a:xfrm>
            <a:off x="9782174" y="4381500"/>
            <a:ext cx="2205038" cy="164782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9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Bacteria</a:t>
            </a:r>
            <a:endParaRPr lang="en-IN" sz="39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957906-1105-42FF-8958-8770FD74F8F4}"/>
              </a:ext>
            </a:extLst>
          </p:cNvPr>
          <p:cNvSpPr/>
          <p:nvPr/>
        </p:nvSpPr>
        <p:spPr>
          <a:xfrm>
            <a:off x="0" y="1690688"/>
            <a:ext cx="5153024" cy="3353594"/>
          </a:xfrm>
          <a:prstGeom prst="rightArrow">
            <a:avLst/>
          </a:prstGeom>
          <a:gradFill>
            <a:gsLst>
              <a:gs pos="0">
                <a:srgbClr val="00B0F0"/>
              </a:gs>
              <a:gs pos="50000">
                <a:srgbClr val="0070C0"/>
              </a:gs>
              <a:gs pos="100000">
                <a:srgbClr val="00B0F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Unusual Alternative Energy Sources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0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AA66-A4EB-4F56-9DB8-9576DBEE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68" y="159920"/>
            <a:ext cx="10515600" cy="34084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heat your body produces can warm an </a:t>
            </a:r>
            <a:r>
              <a:rPr lang="en-IN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entire building</a:t>
            </a:r>
            <a:r>
              <a:rPr lang="en-IN" sz="2400" dirty="0">
                <a:solidFill>
                  <a:srgbClr val="222222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CECF0B-3EC9-4FD3-BB33-DD3694804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13041"/>
            <a:ext cx="5249810" cy="318784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4D9FE-EF13-42C3-AA3D-5C95C25D5532}"/>
              </a:ext>
            </a:extLst>
          </p:cNvPr>
          <p:cNvSpPr/>
          <p:nvPr/>
        </p:nvSpPr>
        <p:spPr>
          <a:xfrm>
            <a:off x="4067175" y="104576"/>
            <a:ext cx="37365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Body Heat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E5B1D-BEF9-44C1-9337-C21D0F3A0BCD}"/>
              </a:ext>
            </a:extLst>
          </p:cNvPr>
          <p:cNvSpPr txBox="1"/>
          <p:nvPr/>
        </p:nvSpPr>
        <p:spPr>
          <a:xfrm>
            <a:off x="5376958" y="5238902"/>
            <a:ext cx="660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This ordinary-looking building in Paris gains much of its heat supply from a nearby metro station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EA6B8-92D2-4160-858A-8073934E5B9E}"/>
              </a:ext>
            </a:extLst>
          </p:cNvPr>
          <p:cNvSpPr txBox="1"/>
          <p:nvPr/>
        </p:nvSpPr>
        <p:spPr>
          <a:xfrm>
            <a:off x="489822" y="2548351"/>
            <a:ext cx="646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The heat through train </a:t>
            </a:r>
            <a:r>
              <a:rPr lang="en-IN" sz="2400" dirty="0" err="1">
                <a:latin typeface="Roboto" panose="02000000000000000000" pitchFamily="2" charset="0"/>
                <a:ea typeface="Roboto" panose="02000000000000000000" pitchFamily="2" charset="0"/>
              </a:rPr>
              <a:t>communators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 captured by</a:t>
            </a:r>
            <a:r>
              <a:rPr lang="en-IN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N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district heating system</a:t>
            </a:r>
            <a:r>
              <a:rPr lang="en-IN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7899A-E5E7-4712-ADD7-4BB7C909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77" y="1864148"/>
            <a:ext cx="5650623" cy="29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rgbClr val="00B0F0">
                <a:alpha val="34000"/>
              </a:srgb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21A57C-08AC-4ABE-83A0-ABB57115B4B0}"/>
              </a:ext>
            </a:extLst>
          </p:cNvPr>
          <p:cNvSpPr/>
          <p:nvPr/>
        </p:nvSpPr>
        <p:spPr>
          <a:xfrm>
            <a:off x="4565355" y="365125"/>
            <a:ext cx="2470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Jellyfish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5CD5B-B675-408B-A6D8-77914853F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4039394"/>
            <a:ext cx="4570412" cy="28186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FE26E-385B-4588-926E-8C51B77B2A08}"/>
              </a:ext>
            </a:extLst>
          </p:cNvPr>
          <p:cNvSpPr txBox="1"/>
          <p:nvPr/>
        </p:nvSpPr>
        <p:spPr>
          <a:xfrm>
            <a:off x="304800" y="1907268"/>
            <a:ext cx="920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Glow produced by </a:t>
            </a:r>
            <a:r>
              <a:rPr lang="en-IN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green fluorescent protein</a:t>
            </a:r>
            <a:r>
              <a:rPr lang="en-IN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(GFP)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80FDF-4328-4016-B62A-9235DBEDC1DB}"/>
              </a:ext>
            </a:extLst>
          </p:cNvPr>
          <p:cNvSpPr txBox="1"/>
          <p:nvPr/>
        </p:nvSpPr>
        <p:spPr>
          <a:xfrm>
            <a:off x="304800" y="3074015"/>
            <a:ext cx="9720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rop of GFP placed onto aluminum electrodes and then exposed that to UV light. The protein </a:t>
            </a:r>
            <a:r>
              <a:rPr lang="en-US" sz="2400" b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released electrons</a:t>
            </a:r>
            <a:r>
              <a:rPr lang="en-US" sz="24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which travel a circuit to produce electricity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E0D2A-F7DE-45A1-BBCA-92F17518DAF4}"/>
              </a:ext>
            </a:extLst>
          </p:cNvPr>
          <p:cNvSpPr txBox="1"/>
          <p:nvPr/>
        </p:nvSpPr>
        <p:spPr>
          <a:xfrm>
            <a:off x="2257425" y="6486525"/>
            <a:ext cx="56864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Chalmers University of Technology </a:t>
            </a:r>
            <a:r>
              <a:rPr lang="en-IN" i="1" dirty="0">
                <a:solidFill>
                  <a:srgbClr val="222222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Gothenburg</a:t>
            </a:r>
            <a:endParaRPr lang="en-IN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D9BF5-90DD-4214-A88D-FC24E1A13407}"/>
              </a:ext>
            </a:extLst>
          </p:cNvPr>
          <p:cNvSpPr txBox="1"/>
          <p:nvPr/>
        </p:nvSpPr>
        <p:spPr>
          <a:xfrm>
            <a:off x="457200" y="4848532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 proteins have been used to make a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biological fuel </a:t>
            </a: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,which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makes electricity without an external light source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2B1D0-851D-43D4-AA10-A44959F6E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6" y="5221565"/>
            <a:ext cx="1442958" cy="16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00364 -1.01273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5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  <a:alpha val="90000"/>
              </a:schemeClr>
            </a:gs>
            <a:gs pos="5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  <a:alpha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5D58-E55F-4693-A69A-DA9CB131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065"/>
            <a:ext cx="10515600" cy="41370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700,000 metric tons of dried sludge , has the potential to generate 10 million kilowatt-hours of electricity per day.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Drying sludge make it burnable for a gasification process, which turns it into electricity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Compared to conventional energy generation from fossil fuels, sewage sludge emits 58% less GHG emissions than CHP units on natural gas and    80% less emissions than hard coal power plant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510B05-8B02-4437-B6DA-7A53B5731AB8}"/>
              </a:ext>
            </a:extLst>
          </p:cNvPr>
          <p:cNvSpPr/>
          <p:nvPr/>
        </p:nvSpPr>
        <p:spPr>
          <a:xfrm>
            <a:off x="4848765" y="213249"/>
            <a:ext cx="2094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Sludge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B8C58-F3CC-447D-825C-FAE0577D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076699"/>
            <a:ext cx="4581525" cy="27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4FC14-DBAA-40EE-AADE-4757122AF0F2}"/>
              </a:ext>
            </a:extLst>
          </p:cNvPr>
          <p:cNvSpPr txBox="1"/>
          <p:nvPr/>
        </p:nvSpPr>
        <p:spPr>
          <a:xfrm>
            <a:off x="4365171" y="6529019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University of Nevada, Reno</a:t>
            </a:r>
            <a:endParaRPr lang="en-IN" i="1" dirty="0"/>
          </a:p>
        </p:txBody>
      </p:sp>
      <p:pic>
        <p:nvPicPr>
          <p:cNvPr id="4100" name="Picture 4" descr="Gasification plant for suplus sewage sludge at wwtp Loganholme, Australia">
            <a:extLst>
              <a:ext uri="{FF2B5EF4-FFF2-40B4-BE49-F238E27FC236}">
                <a16:creationId xmlns:a16="http://schemas.microsoft.com/office/drawing/2014/main" id="{FE5CD6B8-0047-4295-816A-12CE220A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5583"/>
            <a:ext cx="4246789" cy="27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3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92D050"/>
            </a:gs>
            <a:gs pos="100000">
              <a:srgbClr val="00B0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13FB-C7D0-4CB1-BFF3-2183446C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45028"/>
            <a:ext cx="11691257" cy="3200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Contain huge reservoirs of methane and carbon dioxide trapped in the depths</a:t>
            </a:r>
          </a:p>
          <a:p>
            <a:r>
              <a:rPr lang="en-US" dirty="0"/>
              <a:t>There are three known "exploding lakes," in</a:t>
            </a:r>
          </a:p>
          <a:p>
            <a:pPr marL="0" indent="0">
              <a:buNone/>
            </a:pPr>
            <a:r>
              <a:rPr lang="en-US" dirty="0"/>
              <a:t>   the world  - Lake Kivu, Lake </a:t>
            </a:r>
            <a:r>
              <a:rPr lang="en-US" dirty="0" err="1"/>
              <a:t>Monoun</a:t>
            </a:r>
            <a:r>
              <a:rPr lang="en-US" dirty="0"/>
              <a:t>, and </a:t>
            </a:r>
          </a:p>
          <a:p>
            <a:pPr marL="0" indent="0">
              <a:buNone/>
            </a:pPr>
            <a:r>
              <a:rPr lang="en-US" dirty="0"/>
              <a:t>   Lake </a:t>
            </a:r>
            <a:r>
              <a:rPr lang="en-US" dirty="0" err="1"/>
              <a:t>Nyos</a:t>
            </a:r>
            <a:r>
              <a:rPr lang="en-US" dirty="0"/>
              <a:t>.</a:t>
            </a:r>
          </a:p>
          <a:p>
            <a:r>
              <a:rPr lang="en-US" dirty="0"/>
              <a:t>Power plants sucks up the noxious gases from</a:t>
            </a:r>
          </a:p>
          <a:p>
            <a:pPr marL="0" indent="0">
              <a:buNone/>
            </a:pPr>
            <a:r>
              <a:rPr lang="en-US" dirty="0"/>
              <a:t> the lake to  power three large generators, </a:t>
            </a:r>
          </a:p>
          <a:p>
            <a:pPr marL="0" indent="0">
              <a:buNone/>
            </a:pPr>
            <a:r>
              <a:rPr lang="en-US" dirty="0"/>
              <a:t> which produce  electricity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37A3E-985E-4FC0-A51C-9D4C3AE93EF7}"/>
              </a:ext>
            </a:extLst>
          </p:cNvPr>
          <p:cNvSpPr/>
          <p:nvPr/>
        </p:nvSpPr>
        <p:spPr>
          <a:xfrm>
            <a:off x="3477694" y="0"/>
            <a:ext cx="4724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Exploding Lakes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124" name="Picture 4" descr="Plant Turns 'Killer Lake' Gases into Power in Rwanda">
            <a:extLst>
              <a:ext uri="{FF2B5EF4-FFF2-40B4-BE49-F238E27FC236}">
                <a16:creationId xmlns:a16="http://schemas.microsoft.com/office/drawing/2014/main" id="{7E1CB283-F865-4B21-84E9-680731FD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91" y="2283057"/>
            <a:ext cx="5123609" cy="29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mnic eruption - Wikipedia">
            <a:extLst>
              <a:ext uri="{FF2B5EF4-FFF2-40B4-BE49-F238E27FC236}">
                <a16:creationId xmlns:a16="http://schemas.microsoft.com/office/drawing/2014/main" id="{1DCB039E-C3D9-4595-96DE-2558DCBE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4" y="4120787"/>
            <a:ext cx="4932306" cy="27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07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0000">
              <a:schemeClr val="accent2">
                <a:lumMod val="60000"/>
                <a:lumOff val="40000"/>
              </a:schemeClr>
            </a:gs>
            <a:gs pos="100000">
              <a:srgbClr val="FF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E928AA-95EC-4A4B-A3ED-9A216D559B35}"/>
              </a:ext>
            </a:extLst>
          </p:cNvPr>
          <p:cNvSpPr/>
          <p:nvPr/>
        </p:nvSpPr>
        <p:spPr>
          <a:xfrm>
            <a:off x="4505720" y="0"/>
            <a:ext cx="33409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Solar Wind</a:t>
            </a:r>
          </a:p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96D68-9166-4B0D-9EDA-2020690C1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306" y="868309"/>
            <a:ext cx="485227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86445-1419-4A30-90D9-41C9C12F5E62}"/>
              </a:ext>
            </a:extLst>
          </p:cNvPr>
          <p:cNvSpPr txBox="1"/>
          <p:nvPr/>
        </p:nvSpPr>
        <p:spPr>
          <a:xfrm>
            <a:off x="160418" y="1337295"/>
            <a:ext cx="701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One hundred billion times more power than humanity currently needs is available right now, out in space</a:t>
            </a:r>
          </a:p>
        </p:txBody>
      </p:sp>
      <p:pic>
        <p:nvPicPr>
          <p:cNvPr id="1026" name="Picture 2" descr="space travel - Dyson-Harrop to power an ion engine? - Worldbuilding Stack  Exchange">
            <a:extLst>
              <a:ext uri="{FF2B5EF4-FFF2-40B4-BE49-F238E27FC236}">
                <a16:creationId xmlns:a16="http://schemas.microsoft.com/office/drawing/2014/main" id="{79BA40AB-73E0-4E45-AC54-55A86739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ED84C-F2DC-46F2-B4BF-30292512838F}"/>
              </a:ext>
            </a:extLst>
          </p:cNvPr>
          <p:cNvSpPr txBox="1"/>
          <p:nvPr/>
        </p:nvSpPr>
        <p:spPr>
          <a:xfrm>
            <a:off x="4898572" y="3690256"/>
            <a:ext cx="66322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so-called Dyson-Harrop satellite would have a long copper wire charged by onboard batteries in order to produce a magnetic field perfect for snagging the electrons in the solar wind. The energy from the electrons would be beamed from the satellite via a infrared laser to Earth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55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50000">
              <a:schemeClr val="bg2"/>
            </a:gs>
            <a:gs pos="100000">
              <a:schemeClr val="bg2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A038E-D5B2-4C50-A271-90D5085D22C5}"/>
              </a:ext>
            </a:extLst>
          </p:cNvPr>
          <p:cNvSpPr/>
          <p:nvPr/>
        </p:nvSpPr>
        <p:spPr>
          <a:xfrm>
            <a:off x="4530090" y="180759"/>
            <a:ext cx="3131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Vibrations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B0B2D-D5B0-48E5-92A6-63471D66F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06" y="4359834"/>
            <a:ext cx="4141694" cy="249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B3263-4C7B-4448-A81F-BA84CB579E3C}"/>
              </a:ext>
            </a:extLst>
          </p:cNvPr>
          <p:cNvSpPr txBox="1"/>
          <p:nvPr/>
        </p:nvSpPr>
        <p:spPr>
          <a:xfrm>
            <a:off x="557699" y="1341065"/>
            <a:ext cx="114540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vibrations are captured by “piezoelectric” materials that produce an electric change when put under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Club Watt in Rotterdam, Netherlands is using floor vibrations from people walking and dancing to power its light 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U.S. Army is also looking at piezoelectric technology for energy. They put the material in soldier’s boots in order to charge radios and other portable devices. </a:t>
            </a:r>
            <a:endParaRPr lang="en-IN" sz="2800" dirty="0"/>
          </a:p>
        </p:txBody>
      </p:sp>
      <p:pic>
        <p:nvPicPr>
          <p:cNvPr id="2050" name="Picture 2" descr="The Sustainable Dance Floor, the world's first energy generating dance floor  | DAMN° Magazine">
            <a:extLst>
              <a:ext uri="{FF2B5EF4-FFF2-40B4-BE49-F238E27FC236}">
                <a16:creationId xmlns:a16="http://schemas.microsoft.com/office/drawing/2014/main" id="{A3D98A15-B8BB-4FF0-9EF4-5BBB9BB1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9834"/>
            <a:ext cx="3747247" cy="24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ontiers | Force Analysis and Energy Harvesting for Innovative  Multi-functional Shoes | Materials">
            <a:extLst>
              <a:ext uri="{FF2B5EF4-FFF2-40B4-BE49-F238E27FC236}">
                <a16:creationId xmlns:a16="http://schemas.microsoft.com/office/drawing/2014/main" id="{A715816C-A3A7-4873-8ABA-0CB02B00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19" y="4359834"/>
            <a:ext cx="4303059" cy="25143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216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1451</TotalTime>
  <Words>531</Words>
  <Application>Microsoft Office PowerPoint</Application>
  <PresentationFormat>Widescreen</PresentationFormat>
  <Paragraphs>58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The heat your body produces can warm an entire building.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KUMBHAR</dc:creator>
  <cp:lastModifiedBy>Unknown User</cp:lastModifiedBy>
  <cp:revision>35</cp:revision>
  <dcterms:created xsi:type="dcterms:W3CDTF">2022-04-07T17:03:25Z</dcterms:created>
  <dcterms:modified xsi:type="dcterms:W3CDTF">2022-04-08T19:48:40Z</dcterms:modified>
</cp:coreProperties>
</file>